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14282" y="214290"/>
            <a:ext cx="8715436" cy="58318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tab pos="-269875" algn="l"/>
                <a:tab pos="5305425" algn="l"/>
                <a:tab pos="6570663"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 division 3: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Basidiomycotinae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269875" algn="l"/>
                <a:tab pos="5305425" algn="l"/>
                <a:tab pos="6570663"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Class: Basidiomycetes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269875" algn="l"/>
                <a:tab pos="5305425" algn="l"/>
                <a:tab pos="6570663"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General characteristics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269875" algn="l"/>
                <a:tab pos="5305425" algn="l"/>
                <a:tab pos="6570663"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1-Basidiomycetes consist of form people call mushroom. Some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basidiomycetes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saprobes, other are parasites which causes smut and rust diseases.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269875" algn="l"/>
                <a:tab pos="5305425" algn="l"/>
                <a:tab pos="6570663"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2-They produce their spores, called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basidiospores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 the outside of a specialized, spore-produced structure (the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basidium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214290"/>
            <a:ext cx="8715436" cy="4539191"/>
          </a:xfrm>
          <a:prstGeom prst="rect">
            <a:avLst/>
          </a:prstGeom>
        </p:spPr>
        <p:txBody>
          <a:bodyPr wrap="square">
            <a:spAutoFit/>
          </a:bodyPr>
          <a:lstStyle/>
          <a:p>
            <a:pPr lvl="0" algn="justLow" rtl="0" eaLnBrk="0" fontAlgn="base" hangingPunct="0">
              <a:lnSpc>
                <a:spcPct val="150000"/>
              </a:lnSpc>
              <a:spcBef>
                <a:spcPct val="0"/>
              </a:spcBef>
              <a:spcAft>
                <a:spcPct val="0"/>
              </a:spcAft>
              <a:tabLst>
                <a:tab pos="-269875" algn="l"/>
                <a:tab pos="5305425" algn="l"/>
                <a:tab pos="6570663" algn="l"/>
              </a:tabLst>
            </a:pPr>
            <a:r>
              <a:rPr lang="en-US" sz="2800" dirty="0" smtClean="0">
                <a:latin typeface="Times New Roman" pitchFamily="18" charset="0"/>
                <a:ea typeface="Times New Roman" pitchFamily="18" charset="0"/>
                <a:cs typeface="Times New Roman" pitchFamily="18" charset="0"/>
              </a:rPr>
              <a:t>3-The mycelium of most </a:t>
            </a:r>
            <a:r>
              <a:rPr lang="en-US" sz="2800" dirty="0" err="1" smtClean="0">
                <a:latin typeface="Times New Roman" pitchFamily="18" charset="0"/>
                <a:ea typeface="Times New Roman" pitchFamily="18" charset="0"/>
                <a:cs typeface="Times New Roman" pitchFamily="18" charset="0"/>
              </a:rPr>
              <a:t>basidiomycetes</a:t>
            </a:r>
            <a:r>
              <a:rPr lang="en-US" sz="2800" dirty="0" smtClean="0">
                <a:latin typeface="Times New Roman" pitchFamily="18" charset="0"/>
                <a:ea typeface="Times New Roman" pitchFamily="18" charset="0"/>
                <a:cs typeface="Times New Roman" pitchFamily="18" charset="0"/>
              </a:rPr>
              <a:t> passes through three distinct stages before the fungus completes its life cycle: The primary mycelium (1n):- Usually develops from the germination of a </a:t>
            </a:r>
            <a:r>
              <a:rPr lang="en-US" sz="2800" dirty="0" err="1" smtClean="0">
                <a:latin typeface="Times New Roman" pitchFamily="18" charset="0"/>
                <a:ea typeface="Times New Roman" pitchFamily="18" charset="0"/>
                <a:cs typeface="Times New Roman" pitchFamily="18" charset="0"/>
              </a:rPr>
              <a:t>basidiospore</a:t>
            </a:r>
            <a:r>
              <a:rPr lang="en-US" sz="2800" dirty="0" smtClean="0">
                <a:latin typeface="Times New Roman" pitchFamily="18" charset="0"/>
                <a:ea typeface="Times New Roman" pitchFamily="18" charset="0"/>
                <a:cs typeface="Times New Roman" pitchFamily="18" charset="0"/>
              </a:rPr>
              <a:t>. It is septate and </a:t>
            </a:r>
            <a:r>
              <a:rPr lang="en-US" sz="2800" dirty="0" err="1" smtClean="0">
                <a:latin typeface="Times New Roman" pitchFamily="18" charset="0"/>
                <a:ea typeface="Times New Roman" pitchFamily="18" charset="0"/>
                <a:cs typeface="Times New Roman" pitchFamily="18" charset="0"/>
              </a:rPr>
              <a:t>uninucleate</a:t>
            </a:r>
            <a:r>
              <a:rPr lang="en-US" sz="2800" dirty="0" smtClean="0">
                <a:latin typeface="Times New Roman" pitchFamily="18" charset="0"/>
                <a:ea typeface="Times New Roman" pitchFamily="18" charset="0"/>
                <a:cs typeface="Times New Roman" pitchFamily="18" charset="0"/>
              </a:rPr>
              <a:t> from the beginning. It gives rise to;-Secondary mycelium: Usually involves an interaction between two compatible mycelia (</a:t>
            </a:r>
            <a:r>
              <a:rPr lang="en-US" sz="2800" dirty="0" err="1" smtClean="0">
                <a:latin typeface="Times New Roman" pitchFamily="18" charset="0"/>
                <a:ea typeface="Times New Roman" pitchFamily="18" charset="0"/>
                <a:cs typeface="Times New Roman" pitchFamily="18" charset="0"/>
              </a:rPr>
              <a:t>n+n</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Dikaryon</a:t>
            </a:r>
            <a:r>
              <a:rPr lang="en-US" sz="2800" dirty="0" smtClean="0">
                <a:latin typeface="Times New Roman" pitchFamily="18" charset="0"/>
                <a:ea typeface="Times New Roman" pitchFamily="18" charset="0"/>
                <a:cs typeface="Times New Roman" pitchFamily="18" charset="0"/>
              </a:rPr>
              <a:t>).</a:t>
            </a:r>
            <a:endParaRPr lang="en-US" sz="28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14282" y="214290"/>
            <a:ext cx="8643998" cy="44579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290513" algn="l"/>
                <a:tab pos="739775" algn="l"/>
                <a:tab pos="5305425" algn="l"/>
                <a:tab pos="6570663"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4-There are no sexual organs in class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basidiomycetes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 the sexual reproduction occurs by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spermatization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Somatogamy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50000"/>
              </a:lnSpc>
              <a:spcBef>
                <a:spcPct val="0"/>
              </a:spcBef>
              <a:spcAft>
                <a:spcPct val="0"/>
              </a:spcAft>
              <a:buClrTx/>
              <a:buSzTx/>
              <a:buFontTx/>
              <a:buNone/>
              <a:tabLst>
                <a:tab pos="290513" algn="l"/>
                <a:tab pos="739775" algn="l"/>
                <a:tab pos="5305425" algn="l"/>
                <a:tab pos="6570663"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5-Basidiomycetes characterized by presence of clamp connections, that are formed during nuclear division when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binucleate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cell is ready to dived, a short-branch arises between the two nuclei (a) and (b) and begins to form a hook. The nuclei now divide. One division becomes oriented obliquely, so that one daughter nucleus (b) forms in the clamp connection and the other (b) forms in the dividing cell.</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214290"/>
            <a:ext cx="8643998" cy="6673943"/>
          </a:xfrm>
          <a:prstGeom prst="rect">
            <a:avLst/>
          </a:prstGeom>
        </p:spPr>
        <p:txBody>
          <a:bodyPr wrap="square">
            <a:spAutoFit/>
          </a:bodyPr>
          <a:lstStyle/>
          <a:p>
            <a:pPr algn="l" rtl="0">
              <a:lnSpc>
                <a:spcPct val="150000"/>
              </a:lnSpc>
            </a:pPr>
            <a:r>
              <a:rPr lang="en-US" sz="2400" dirty="0" smtClean="0">
                <a:latin typeface="Times New Roman" pitchFamily="18" charset="0"/>
                <a:cs typeface="Times New Roman" pitchFamily="18" charset="0"/>
              </a:rPr>
              <a:t>The second division orients itself along the long axis of the dividing cell, so that one daughter nucleus (a) forms near one end of the cell and the other (ā) approaches the nucleus (b) of the first division near the other end of the cell. In the meantime, the clamp has bent over, and its free end has fused with the cell, so that the clamp forms a bridge through which one of the daughter nuclei (b) passes to other end of the cell and approaches one of the daughter nuclei (a) of the other division. A septum forms to close the clamp at the point of its origin and another septum forms vertically under the bridge to divide the parent cell into two daughter cells with (a) and (b) nuclei in one daughter cell and (ā) and (b ) in the other as shown in </a:t>
            </a:r>
            <a:r>
              <a:rPr lang="en-US" sz="2400" dirty="0" smtClean="0">
                <a:latin typeface="Times New Roman" pitchFamily="18" charset="0"/>
                <a:cs typeface="Times New Roman" pitchFamily="18" charset="0"/>
              </a:rPr>
              <a:t>the following diagram. </a:t>
            </a:r>
            <a:endParaRPr lang="ar-IQ"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4.bp.blogspot.com/_VA6LePZ6KNY/St_vmQ1NpBI/AAAAAAAAB6o/XpkLZ1jN-Ik/s320/Clamp_formation.jpg"/>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71472" y="428604"/>
            <a:ext cx="7786741" cy="621510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14282" y="214290"/>
            <a:ext cx="8715436" cy="39039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tab pos="290513" algn="l"/>
                <a:tab pos="5305425" algn="l"/>
                <a:tab pos="6570663"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Asexual reproduction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290513" algn="l"/>
                <a:tab pos="5305425" algn="l"/>
                <a:tab pos="6570663"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does not important in this class, and it occurs either by budding or fragmentation.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290513" algn="l"/>
                <a:tab pos="5305425" algn="l"/>
                <a:tab pos="6570663"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basidiocarps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more complex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basidiomycetes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produce their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highly organized fruiting bodies of various types. In a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basidiocarp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hymenium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 layer composed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basidia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well as any other sterile elements such as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Cystidium</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http://gastein-im-bild.info/fungi/fskizze/wfhym1.jpg"/>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14348" y="357166"/>
            <a:ext cx="7286676" cy="6072230"/>
          </a:xfrm>
          <a:prstGeom prst="rect">
            <a:avLst/>
          </a:prstGeom>
          <a:noFill/>
          <a:ln>
            <a:noFill/>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PresentationFormat>عرض على الشاشة (3:4)‏</PresentationFormat>
  <Paragraphs>12</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الشريحة 1</vt:lpstr>
      <vt:lpstr>الشريحة 2</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SMART-waves</dc:creator>
  <cp:lastModifiedBy>SMART-waves</cp:lastModifiedBy>
  <cp:revision>1</cp:revision>
  <dcterms:created xsi:type="dcterms:W3CDTF">2019-11-27T15:46:41Z</dcterms:created>
  <dcterms:modified xsi:type="dcterms:W3CDTF">2019-11-27T16:04:31Z</dcterms:modified>
</cp:coreProperties>
</file>